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70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71" r:id="rId12"/>
    <p:sldId id="272" r:id="rId13"/>
    <p:sldId id="266" r:id="rId14"/>
    <p:sldId id="25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095A3-1AF3-4C4F-AFCB-4B9B158AB3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825EA-2DA7-4633-87AC-2FBF9BAEA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BFA2BD-9044-46F6-8C7A-EBAE89E1A53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830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5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7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3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6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1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5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2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C9233-C84E-480F-842E-913F8C38FB4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11BC5-3BA5-4F2B-ACF0-3E56858E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4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jpe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6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5.jpeg"/><Relationship Id="rId9" Type="http://schemas.openxmlformats.org/officeDocument/2006/relationships/image" Target="../media/image8.jpg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503918" y="53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7" y="0"/>
            <a:ext cx="12003314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huột hamster tham ă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8261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Rectangle 4"/>
          <p:cNvSpPr/>
          <p:nvPr/>
        </p:nvSpPr>
        <p:spPr>
          <a:xfrm>
            <a:off x="3955095" y="113299"/>
            <a:ext cx="443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III. BỘ ĂN THỊT</a:t>
            </a:r>
          </a:p>
        </p:txBody>
      </p:sp>
    </p:spTree>
    <p:extLst>
      <p:ext uri="{BB962C8B-B14F-4D97-AF65-F5344CB8AC3E}">
        <p14:creationId xmlns:p14="http://schemas.microsoft.com/office/powerpoint/2010/main" val="9953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385454"/>
            <a:ext cx="5181600" cy="497378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3600" baseline="-25000" dirty="0"/>
              <a:t>+ Đại diện: Hổ, báo, chó sói...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3600" baseline="-25000" dirty="0"/>
              <a:t>+ Đặc điểm đặc trưng: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baseline="-25000" dirty="0"/>
              <a:t>- Răng cửa sắc nhọn, răng nanh dài nhọn, răng hàm có mấu dẹp sắc.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baseline="-25000" dirty="0"/>
              <a:t>- Ngón chân có vuốt cong, dưới ngón có đệm thịt dày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baseline="-25000" dirty="0">
                <a:sym typeface="Wingdings" panose="05000000000000000000" pitchFamily="2" charset="2"/>
              </a:rPr>
              <a:t></a:t>
            </a:r>
            <a:r>
              <a:rPr lang="en-GB" sz="3600" baseline="-25000" dirty="0"/>
              <a:t> </a:t>
            </a:r>
            <a:r>
              <a:rPr lang="pt-BR" sz="3600" baseline="-25000" dirty="0"/>
              <a:t> Có cấu tạo thích nghi với chế độ ăn thịt và săn mồi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aseline="-25000" dirty="0"/>
              <a:t>+ Vai trò có lợi: Du lịch, Giải trí …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955095" y="113299"/>
            <a:ext cx="443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III. BỘ ĂN THỊT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3610024"/>
            <a:ext cx="3357205" cy="3247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19" y="3610024"/>
            <a:ext cx="3899938" cy="3203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928914"/>
            <a:ext cx="3923912" cy="25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ế Giới Động Vật - Hổ Săn Mồi Tiger vs bo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81164" cy="6795500"/>
          </a:xfrm>
        </p:spPr>
      </p:pic>
    </p:spTree>
    <p:extLst>
      <p:ext uri="{BB962C8B-B14F-4D97-AF65-F5344CB8AC3E}">
        <p14:creationId xmlns:p14="http://schemas.microsoft.com/office/powerpoint/2010/main" val="30683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78486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9718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5603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+mn-lt"/>
              </a:rPr>
              <a:t>TRÒ CHƠI Ô CHỮ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5814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1910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8006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54102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60198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66294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5410200" y="38100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6019800" y="38100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6629400" y="38100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6019800" y="44196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6629400" y="44196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7239000" y="44196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5410200" y="50292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6019800" y="50292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6629400" y="50292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48006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54102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60198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66294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72390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78486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8458200" y="56388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6019800" y="6248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80" name="Rectangle 28"/>
          <p:cNvSpPr>
            <a:spLocks noChangeArrowheads="1"/>
          </p:cNvSpPr>
          <p:nvPr/>
        </p:nvSpPr>
        <p:spPr bwMode="auto">
          <a:xfrm>
            <a:off x="6629400" y="6248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81" name="Rectangle 29"/>
          <p:cNvSpPr>
            <a:spLocks noChangeArrowheads="1"/>
          </p:cNvSpPr>
          <p:nvPr/>
        </p:nvSpPr>
        <p:spPr bwMode="auto">
          <a:xfrm>
            <a:off x="7239000" y="6248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82" name="Rectangle 30"/>
          <p:cNvSpPr>
            <a:spLocks noChangeArrowheads="1"/>
          </p:cNvSpPr>
          <p:nvPr/>
        </p:nvSpPr>
        <p:spPr bwMode="auto">
          <a:xfrm>
            <a:off x="7239000" y="3200400"/>
            <a:ext cx="609600" cy="609600"/>
          </a:xfrm>
          <a:prstGeom prst="rect">
            <a:avLst/>
          </a:prstGeom>
          <a:solidFill>
            <a:srgbClr val="FDF3CF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3503" name="Rectangle 31"/>
          <p:cNvSpPr>
            <a:spLocks noChangeArrowheads="1"/>
          </p:cNvSpPr>
          <p:nvPr/>
        </p:nvSpPr>
        <p:spPr bwMode="auto">
          <a:xfrm>
            <a:off x="3048000" y="32004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3C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>
                <a:latin typeface="Times New Roman" panose="02020603050405020304" pitchFamily="18" charset="0"/>
              </a:rPr>
              <a:t>C   H   U   Ô  T   </a:t>
            </a:r>
            <a:r>
              <a:rPr lang="en-US" altLang="en-US" sz="3400" b="1">
                <a:latin typeface="Times New Roman" panose="02020603050405020304" pitchFamily="18" charset="0"/>
              </a:rPr>
              <a:t>Đ</a:t>
            </a:r>
            <a:r>
              <a:rPr lang="en-US" altLang="en-US" sz="3400">
                <a:latin typeface="Times New Roman" panose="02020603050405020304" pitchFamily="18" charset="0"/>
              </a:rPr>
              <a:t>   Ô   N   G</a:t>
            </a:r>
          </a:p>
        </p:txBody>
      </p:sp>
      <p:sp>
        <p:nvSpPr>
          <p:cNvPr id="233504" name="Rectangle 32"/>
          <p:cNvSpPr>
            <a:spLocks noChangeArrowheads="1"/>
          </p:cNvSpPr>
          <p:nvPr/>
        </p:nvSpPr>
        <p:spPr bwMode="auto">
          <a:xfrm>
            <a:off x="5486400" y="38100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3C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>
                <a:latin typeface="Times New Roman" panose="02020603050405020304" pitchFamily="18" charset="0"/>
              </a:rPr>
              <a:t>B   </a:t>
            </a:r>
            <a:r>
              <a:rPr lang="en-US" altLang="en-US" sz="3400" b="1">
                <a:latin typeface="Times New Roman" panose="02020603050405020304" pitchFamily="18" charset="0"/>
              </a:rPr>
              <a:t>A</a:t>
            </a:r>
            <a:r>
              <a:rPr lang="en-US" altLang="en-US" sz="3400">
                <a:latin typeface="Times New Roman" panose="02020603050405020304" pitchFamily="18" charset="0"/>
              </a:rPr>
              <a:t>   O</a:t>
            </a:r>
          </a:p>
        </p:txBody>
      </p:sp>
      <p:sp>
        <p:nvSpPr>
          <p:cNvPr id="233505" name="Rectangle 33"/>
          <p:cNvSpPr>
            <a:spLocks noChangeArrowheads="1"/>
          </p:cNvSpPr>
          <p:nvPr/>
        </p:nvSpPr>
        <p:spPr bwMode="auto">
          <a:xfrm>
            <a:off x="6096000" y="44196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3C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 b="1">
                <a:latin typeface="Times New Roman" panose="02020603050405020304" pitchFamily="18" charset="0"/>
              </a:rPr>
              <a:t>D</a:t>
            </a:r>
            <a:r>
              <a:rPr lang="en-US" altLang="en-US" sz="3400">
                <a:latin typeface="Times New Roman" panose="02020603050405020304" pitchFamily="18" charset="0"/>
              </a:rPr>
              <a:t>   Ơ    I</a:t>
            </a:r>
          </a:p>
        </p:txBody>
      </p:sp>
      <p:sp>
        <p:nvSpPr>
          <p:cNvPr id="233506" name="Rectangle 34"/>
          <p:cNvSpPr>
            <a:spLocks noChangeArrowheads="1"/>
          </p:cNvSpPr>
          <p:nvPr/>
        </p:nvSpPr>
        <p:spPr bwMode="auto">
          <a:xfrm>
            <a:off x="5486400" y="50292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3C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>
                <a:latin typeface="Times New Roman" panose="02020603050405020304" pitchFamily="18" charset="0"/>
              </a:rPr>
              <a:t>Đ   </a:t>
            </a:r>
            <a:r>
              <a:rPr lang="en-US" altLang="en-US" sz="3400" b="1">
                <a:latin typeface="Times New Roman" panose="02020603050405020304" pitchFamily="18" charset="0"/>
              </a:rPr>
              <a:t>A</a:t>
            </a:r>
            <a:r>
              <a:rPr lang="en-US" altLang="en-US" sz="3400">
                <a:latin typeface="Times New Roman" panose="02020603050405020304" pitchFamily="18" charset="0"/>
              </a:rPr>
              <a:t>   N</a:t>
            </a:r>
          </a:p>
        </p:txBody>
      </p:sp>
      <p:sp>
        <p:nvSpPr>
          <p:cNvPr id="233507" name="Rectangle 35"/>
          <p:cNvSpPr>
            <a:spLocks noChangeArrowheads="1"/>
          </p:cNvSpPr>
          <p:nvPr/>
        </p:nvSpPr>
        <p:spPr bwMode="auto">
          <a:xfrm>
            <a:off x="4800600" y="56388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3C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>
                <a:latin typeface="Times New Roman" panose="02020603050405020304" pitchFamily="18" charset="0"/>
              </a:rPr>
              <a:t>K   A   </a:t>
            </a:r>
            <a:r>
              <a:rPr lang="en-US" altLang="en-US" sz="3400" b="1">
                <a:latin typeface="Times New Roman" panose="02020603050405020304" pitchFamily="18" charset="0"/>
              </a:rPr>
              <a:t>N</a:t>
            </a:r>
            <a:r>
              <a:rPr lang="en-US" altLang="en-US" sz="3400">
                <a:latin typeface="Times New Roman" panose="02020603050405020304" pitchFamily="18" charset="0"/>
              </a:rPr>
              <a:t>   G   U   R  U</a:t>
            </a:r>
          </a:p>
        </p:txBody>
      </p:sp>
      <p:sp>
        <p:nvSpPr>
          <p:cNvPr id="233508" name="Rectangle 36"/>
          <p:cNvSpPr>
            <a:spLocks noChangeArrowheads="1"/>
          </p:cNvSpPr>
          <p:nvPr/>
        </p:nvSpPr>
        <p:spPr bwMode="auto">
          <a:xfrm>
            <a:off x="6096000" y="62484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3C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 b="1">
                <a:latin typeface="Times New Roman" panose="02020603050405020304" pitchFamily="18" charset="0"/>
              </a:rPr>
              <a:t>G</a:t>
            </a:r>
            <a:r>
              <a:rPr lang="en-US" altLang="en-US" sz="3400">
                <a:latin typeface="Times New Roman" panose="02020603050405020304" pitchFamily="18" charset="0"/>
              </a:rPr>
              <a:t>   Â   U</a:t>
            </a:r>
          </a:p>
        </p:txBody>
      </p:sp>
      <p:sp>
        <p:nvSpPr>
          <p:cNvPr id="74789" name="Text Box 37"/>
          <p:cNvSpPr txBox="1">
            <a:spLocks noChangeArrowheads="1"/>
          </p:cNvSpPr>
          <p:nvPr/>
        </p:nvSpPr>
        <p:spPr bwMode="auto">
          <a:xfrm>
            <a:off x="4114800" y="6096001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3510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82200" y="3276600"/>
            <a:ext cx="6096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3366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33511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82200" y="3886200"/>
            <a:ext cx="6096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3366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33512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82200" y="4419600"/>
            <a:ext cx="6096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3366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3513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82200" y="5029200"/>
            <a:ext cx="6096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3366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33514" name="AutoShape 4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82200" y="5638800"/>
            <a:ext cx="6096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3366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33515" name="AutoShape 4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82200" y="6248400"/>
            <a:ext cx="6096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3366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33516" name="AutoShape 4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29718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33517" name="AutoShape 4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35814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33518" name="AutoShape 4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41148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33519" name="AutoShape 4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47244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33520" name="AutoShape 4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53340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233521" name="AutoShap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59436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233522" name="AutoShape 5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29718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a’</a:t>
            </a:r>
          </a:p>
        </p:txBody>
      </p:sp>
      <p:sp>
        <p:nvSpPr>
          <p:cNvPr id="233523" name="AutoShape 5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35814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b’</a:t>
            </a:r>
          </a:p>
        </p:txBody>
      </p:sp>
      <p:sp>
        <p:nvSpPr>
          <p:cNvPr id="233524" name="AutoShape 5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41148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c’</a:t>
            </a:r>
          </a:p>
        </p:txBody>
      </p:sp>
      <p:sp>
        <p:nvSpPr>
          <p:cNvPr id="233525" name="AutoShape 5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47244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d’</a:t>
            </a:r>
          </a:p>
        </p:txBody>
      </p:sp>
      <p:sp>
        <p:nvSpPr>
          <p:cNvPr id="233526" name="AutoShape 5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53340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e’</a:t>
            </a:r>
          </a:p>
        </p:txBody>
      </p:sp>
      <p:sp>
        <p:nvSpPr>
          <p:cNvPr id="233527" name="AutoShape 5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33600" y="5943600"/>
            <a:ext cx="533400" cy="6096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3366"/>
                </a:solidFill>
                <a:latin typeface="Times New Roman" panose="02020603050405020304" pitchFamily="18" charset="0"/>
              </a:rPr>
              <a:t>f’</a:t>
            </a:r>
          </a:p>
        </p:txBody>
      </p:sp>
      <p:sp>
        <p:nvSpPr>
          <p:cNvPr id="233528" name="Rectangle 56"/>
          <p:cNvSpPr>
            <a:spLocks noChangeArrowheads="1"/>
          </p:cNvSpPr>
          <p:nvPr/>
        </p:nvSpPr>
        <p:spPr bwMode="auto">
          <a:xfrm>
            <a:off x="2057400" y="1752600"/>
            <a:ext cx="822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66FF"/>
                </a:solidFill>
              </a:rPr>
              <a:t>Câu 1: Loài động vật có tác hại ghê gớm đối với ngành nông nghiệp</a:t>
            </a:r>
          </a:p>
        </p:txBody>
      </p:sp>
      <p:sp>
        <p:nvSpPr>
          <p:cNvPr id="233529" name="Rectangle 57"/>
          <p:cNvSpPr>
            <a:spLocks noChangeArrowheads="1"/>
          </p:cNvSpPr>
          <p:nvPr/>
        </p:nvSpPr>
        <p:spPr bwMode="auto">
          <a:xfrm>
            <a:off x="1524000" y="1143000"/>
            <a:ext cx="822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FF"/>
                </a:solidFill>
              </a:rPr>
              <a:t>Câu 2: Động vật thuộc bộ ăn thịt bắt đầu bằng chữ cái B</a:t>
            </a:r>
          </a:p>
        </p:txBody>
      </p:sp>
      <p:sp>
        <p:nvSpPr>
          <p:cNvPr id="233530" name="Rectangle 58"/>
          <p:cNvSpPr>
            <a:spLocks noChangeArrowheads="1"/>
          </p:cNvSpPr>
          <p:nvPr/>
        </p:nvSpPr>
        <p:spPr bwMode="auto">
          <a:xfrm>
            <a:off x="1752600" y="1371600"/>
            <a:ext cx="822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66FF"/>
                </a:solidFill>
              </a:rPr>
              <a:t>Câu 3: Động vật có màng cánh rộng, thân ngắn nên có cánh bay thoăn thoắt ?</a:t>
            </a:r>
          </a:p>
        </p:txBody>
      </p:sp>
      <p:sp>
        <p:nvSpPr>
          <p:cNvPr id="233531" name="Rectangle 59"/>
          <p:cNvSpPr>
            <a:spLocks noChangeArrowheads="1"/>
          </p:cNvSpPr>
          <p:nvPr/>
        </p:nvSpPr>
        <p:spPr bwMode="auto">
          <a:xfrm>
            <a:off x="1787236" y="1409479"/>
            <a:ext cx="822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66FF"/>
                </a:solidFill>
              </a:rPr>
              <a:t>Câu 4: Động vật có đuôi dài xù giúp con vật giữ thăng bằng và </a:t>
            </a:r>
            <a:r>
              <a:rPr lang="en-US" altLang="en-US" sz="4000" dirty="0" smtClean="0">
                <a:solidFill>
                  <a:srgbClr val="0066FF"/>
                </a:solidFill>
              </a:rPr>
              <a:t>ăn quả hạch</a:t>
            </a:r>
            <a:endParaRPr lang="en-US" altLang="en-US" sz="4000" dirty="0">
              <a:solidFill>
                <a:srgbClr val="0066FF"/>
              </a:solidFill>
            </a:endParaRPr>
          </a:p>
        </p:txBody>
      </p:sp>
      <p:sp>
        <p:nvSpPr>
          <p:cNvPr id="233532" name="Rectangle 60"/>
          <p:cNvSpPr>
            <a:spLocks noChangeArrowheads="1"/>
          </p:cNvSpPr>
          <p:nvPr/>
        </p:nvSpPr>
        <p:spPr bwMode="auto">
          <a:xfrm>
            <a:off x="1947070" y="1331481"/>
            <a:ext cx="822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66FF"/>
                </a:solidFill>
              </a:rPr>
              <a:t>Câu 5: Động vật nổi tiếng sống ở Châu Úc, con non sống trong túi da ở bụng thú mẹ ?</a:t>
            </a:r>
          </a:p>
        </p:txBody>
      </p:sp>
      <p:sp>
        <p:nvSpPr>
          <p:cNvPr id="233533" name="Rectangle 61"/>
          <p:cNvSpPr>
            <a:spLocks noChangeArrowheads="1"/>
          </p:cNvSpPr>
          <p:nvPr/>
        </p:nvSpPr>
        <p:spPr bwMode="auto">
          <a:xfrm rot="10800000" flipV="1">
            <a:off x="1638300" y="1599989"/>
            <a:ext cx="8229600" cy="7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66FF"/>
                </a:solidFill>
              </a:rPr>
              <a:t>Câu 6: Động vật  nổi tiếng sống ở Bắc Cực có thời gian ngủ đông rất dài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439855" cy="1213191"/>
          </a:xfrm>
          <a:prstGeom prst="rect">
            <a:avLst/>
          </a:prstGeom>
        </p:spPr>
      </p:pic>
      <p:sp>
        <p:nvSpPr>
          <p:cNvPr id="3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1" y="1221128"/>
            <a:ext cx="1482436" cy="116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81" y="24245"/>
            <a:ext cx="1439855" cy="1196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80" y="1246188"/>
            <a:ext cx="1481419" cy="114232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7937"/>
            <a:ext cx="1439855" cy="121319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128"/>
            <a:ext cx="1482436" cy="116738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71" y="1246188"/>
            <a:ext cx="1481419" cy="114232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2" y="2406133"/>
            <a:ext cx="1481928" cy="113434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" y="3569039"/>
            <a:ext cx="1438738" cy="1091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63" y="3581400"/>
            <a:ext cx="1482435" cy="1079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64" y="2388514"/>
            <a:ext cx="1482436" cy="1180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46" y="4660560"/>
            <a:ext cx="1640418" cy="125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5853445"/>
            <a:ext cx="1418563" cy="982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62" y="5868161"/>
            <a:ext cx="1482437" cy="1018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63" y="4649020"/>
            <a:ext cx="1489364" cy="12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54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3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35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3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3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3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3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3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3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3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3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3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3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3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3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3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3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33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3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33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3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3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33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3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33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3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233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3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3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3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33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3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3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3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233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3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3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3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233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527"/>
                  </p:tgtEl>
                </p:cond>
              </p:nextCondLst>
            </p:seq>
          </p:childTnLst>
        </p:cTn>
      </p:par>
    </p:tnLst>
    <p:bldLst>
      <p:bldP spid="74756" grpId="0"/>
      <p:bldP spid="233503" grpId="0"/>
      <p:bldP spid="233504" grpId="0"/>
      <p:bldP spid="233505" grpId="0"/>
      <p:bldP spid="233506" grpId="0"/>
      <p:bldP spid="233507" grpId="0"/>
      <p:bldP spid="233508" grpId="0"/>
      <p:bldP spid="233528" grpId="0"/>
      <p:bldP spid="233528" grpId="1"/>
      <p:bldP spid="233529" grpId="0"/>
      <p:bldP spid="233529" grpId="1"/>
      <p:bldP spid="233530" grpId="0"/>
      <p:bldP spid="233530" grpId="1"/>
      <p:bldP spid="233531" grpId="0"/>
      <p:bldP spid="233531" grpId="1"/>
      <p:bldP spid="233532" grpId="0"/>
      <p:bldP spid="233532" grpId="1"/>
      <p:bldP spid="233533" grpId="0"/>
      <p:bldP spid="23353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97" y="1939635"/>
            <a:ext cx="7583556" cy="4668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5992" y="113299"/>
            <a:ext cx="91924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 ƠN THẦY CÔ VÀ CÁC BẠN </a:t>
            </a:r>
          </a:p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ĐÃ CHÚ Ý LẮNG NGHE</a:t>
            </a:r>
          </a:p>
        </p:txBody>
      </p:sp>
    </p:spTree>
    <p:extLst>
      <p:ext uri="{BB962C8B-B14F-4D97-AF65-F5344CB8AC3E}">
        <p14:creationId xmlns:p14="http://schemas.microsoft.com/office/powerpoint/2010/main" val="25453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070" y="390390"/>
            <a:ext cx="4669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 52 – Bài 50</a:t>
            </a:r>
          </a:p>
        </p:txBody>
      </p:sp>
      <p:sp>
        <p:nvSpPr>
          <p:cNvPr id="5" name="Rectangle 4"/>
          <p:cNvSpPr/>
          <p:nvPr/>
        </p:nvSpPr>
        <p:spPr>
          <a:xfrm>
            <a:off x="83396" y="1415626"/>
            <a:ext cx="1202521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ĐA DẠNG LỚP THÚ</a:t>
            </a:r>
          </a:p>
          <a:p>
            <a:pPr algn="ctr"/>
            <a:r>
              <a:rPr lang="en-US" sz="5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BỘ ĂN SÂU BỌ, BỘ GẶM NHẤM, BỘ ĂN THỊT</a:t>
            </a:r>
            <a:endParaRPr lang="en-US" sz="5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9" y="3148748"/>
            <a:ext cx="4153766" cy="333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31" y="3148748"/>
            <a:ext cx="3741977" cy="3370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" y="3148748"/>
            <a:ext cx="3885334" cy="33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45" y="1825625"/>
            <a:ext cx="511925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en-US" sz="4000" baseline="-25000" dirty="0" smtClean="0">
                <a:solidFill>
                  <a:srgbClr val="0070C0"/>
                </a:solidFill>
              </a:rPr>
              <a:t>Nhóm </a:t>
            </a:r>
            <a:r>
              <a:rPr lang="en-US" sz="4000" baseline="-25000" dirty="0">
                <a:solidFill>
                  <a:srgbClr val="0070C0"/>
                </a:solidFill>
              </a:rPr>
              <a:t>1: Tìm hiểu bộ Ăn sâu bọ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US" sz="4000" baseline="-25000" dirty="0" smtClean="0">
                <a:solidFill>
                  <a:schemeClr val="accent2">
                    <a:lumMod val="75000"/>
                  </a:schemeClr>
                </a:solidFill>
              </a:rPr>
              <a:t>Nhóm </a:t>
            </a:r>
            <a:r>
              <a:rPr lang="en-US" sz="4000" baseline="-25000" dirty="0">
                <a:solidFill>
                  <a:schemeClr val="accent2">
                    <a:lumMod val="75000"/>
                  </a:schemeClr>
                </a:solidFill>
              </a:rPr>
              <a:t>2: Tìm hiểu bộ Gặm </a:t>
            </a:r>
            <a:r>
              <a:rPr lang="en-US" sz="4000" baseline="-25000" dirty="0" smtClean="0">
                <a:solidFill>
                  <a:schemeClr val="accent2">
                    <a:lumMod val="75000"/>
                  </a:schemeClr>
                </a:solidFill>
              </a:rPr>
              <a:t>nhấm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US" sz="4000" baseline="-25000" dirty="0" smtClean="0"/>
              <a:t>Nhóm </a:t>
            </a:r>
            <a:r>
              <a:rPr lang="en-US" sz="4000" baseline="-25000" dirty="0"/>
              <a:t>3: Tìm hiểu bộ Ăn Thịt</a:t>
            </a:r>
          </a:p>
          <a:p>
            <a:pPr>
              <a:lnSpc>
                <a:spcPct val="250000"/>
              </a:lnSpc>
            </a:pP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325328" y="390390"/>
            <a:ext cx="7541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NHÓM (10P)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02873"/>
            <a:ext cx="1857009" cy="1564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18" y="4195126"/>
            <a:ext cx="1911927" cy="1505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37" y="2202873"/>
            <a:ext cx="2044113" cy="1564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30" y="4195126"/>
            <a:ext cx="1984538" cy="1505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5" y="4195126"/>
            <a:ext cx="2103139" cy="1471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95" y="2202873"/>
            <a:ext cx="1923530" cy="15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13720"/>
            <a:ext cx="5715000" cy="53780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Phiếu học tập</a:t>
            </a:r>
          </a:p>
          <a:p>
            <a:r>
              <a:rPr lang="en-US" dirty="0" smtClean="0"/>
              <a:t>Đại diện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Đặc điểm đặc trưng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Vai trò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7145" y="1825625"/>
            <a:ext cx="511925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en-US" sz="4000" baseline="-25000" dirty="0" smtClean="0">
                <a:solidFill>
                  <a:srgbClr val="0070C0"/>
                </a:solidFill>
              </a:rPr>
              <a:t>Nhóm </a:t>
            </a:r>
            <a:r>
              <a:rPr lang="en-US" sz="4000" baseline="-25000" dirty="0">
                <a:solidFill>
                  <a:srgbClr val="0070C0"/>
                </a:solidFill>
              </a:rPr>
              <a:t>1: Tìm hiểu bộ Ăn sâu bọ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US" sz="4000" baseline="-25000" dirty="0" smtClean="0">
                <a:solidFill>
                  <a:schemeClr val="accent2">
                    <a:lumMod val="75000"/>
                  </a:schemeClr>
                </a:solidFill>
              </a:rPr>
              <a:t>Nhóm </a:t>
            </a:r>
            <a:r>
              <a:rPr lang="en-US" sz="4000" baseline="-25000" dirty="0">
                <a:solidFill>
                  <a:schemeClr val="accent2">
                    <a:lumMod val="75000"/>
                  </a:schemeClr>
                </a:solidFill>
              </a:rPr>
              <a:t>2: Tìm hiểu bộ Gặm </a:t>
            </a:r>
            <a:r>
              <a:rPr lang="en-US" sz="4000" baseline="-25000" dirty="0" smtClean="0">
                <a:solidFill>
                  <a:schemeClr val="accent2">
                    <a:lumMod val="75000"/>
                  </a:schemeClr>
                </a:solidFill>
              </a:rPr>
              <a:t>nhấm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US" sz="4000" baseline="-25000" dirty="0" smtClean="0"/>
              <a:t>Nhóm </a:t>
            </a:r>
            <a:r>
              <a:rPr lang="en-US" sz="4000" baseline="-25000" dirty="0"/>
              <a:t>3: Tìm hiểu bộ Ăn Thịt</a:t>
            </a:r>
          </a:p>
          <a:p>
            <a:pPr>
              <a:lnSpc>
                <a:spcPct val="250000"/>
              </a:lnSpc>
            </a:pP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325328" y="390390"/>
            <a:ext cx="7541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NHÓM (10P)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97" y="2416269"/>
            <a:ext cx="1857009" cy="1385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07" y="2416270"/>
            <a:ext cx="1578782" cy="1385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75" y="2416270"/>
            <a:ext cx="1614205" cy="1400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52" y="2416270"/>
            <a:ext cx="1660802" cy="14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5" y="2088862"/>
            <a:ext cx="5181600" cy="3454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71" y="1825625"/>
            <a:ext cx="4208257" cy="4351338"/>
          </a:xfrm>
        </p:spPr>
      </p:pic>
      <p:sp>
        <p:nvSpPr>
          <p:cNvPr id="5" name="Rectangle 4"/>
          <p:cNvSpPr/>
          <p:nvPr/>
        </p:nvSpPr>
        <p:spPr>
          <a:xfrm>
            <a:off x="3697553" y="113299"/>
            <a:ext cx="4949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I. BỘ ĂN SÂU BỌ</a:t>
            </a:r>
          </a:p>
        </p:txBody>
      </p:sp>
    </p:spTree>
    <p:extLst>
      <p:ext uri="{BB962C8B-B14F-4D97-AF65-F5344CB8AC3E}">
        <p14:creationId xmlns:p14="http://schemas.microsoft.com/office/powerpoint/2010/main" val="34762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090" y="1271443"/>
            <a:ext cx="5181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baseline="-25000" dirty="0"/>
              <a:t> </a:t>
            </a:r>
            <a:r>
              <a:rPr lang="en-US" sz="3600" baseline="-25000" dirty="0" smtClean="0"/>
              <a:t>+ </a:t>
            </a:r>
            <a:r>
              <a:rPr lang="en-US" sz="3600" baseline="-25000" dirty="0"/>
              <a:t>Đại diện: Chuột chù, chuột chũi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aseline="-25000" dirty="0"/>
              <a:t>+ Đặc điểm: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3600" baseline="-25000" dirty="0"/>
              <a:t>- Mõm dài</a:t>
            </a:r>
            <a:endParaRPr lang="en-US" sz="3600" baseline="-250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3600" baseline="-25000" dirty="0"/>
              <a:t>- Răng nhọn, răng hàm cũng có 3 – 4 mấu nhọn</a:t>
            </a:r>
            <a:endParaRPr lang="en-US" sz="3600" baseline="-250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3600" baseline="-25000" dirty="0"/>
              <a:t>- Lông xúc giác dài.</a:t>
            </a:r>
            <a:endParaRPr lang="en-US" sz="3600" baseline="-25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600" baseline="-25000" dirty="0"/>
              <a:t>- Chân trước ngắn, bàn rộng, ngón tay to khoẻ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aseline="-25000" dirty="0"/>
              <a:t>→ Thích nghi với lối sống đào hang và chế độ ăn sâu bọ.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aseline="-25000" dirty="0"/>
              <a:t>+ Vai trò lợi: Bắt sâu bọ, ý nghĩa trong hệ sinh thái</a:t>
            </a:r>
          </a:p>
          <a:p>
            <a:pPr>
              <a:lnSpc>
                <a:spcPct val="100000"/>
              </a:lnSpc>
            </a:pP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4" y="1296482"/>
            <a:ext cx="3241964" cy="2150630"/>
          </a:xfrm>
        </p:spPr>
      </p:pic>
      <p:sp>
        <p:nvSpPr>
          <p:cNvPr id="5" name="Rectangle 4"/>
          <p:cNvSpPr/>
          <p:nvPr/>
        </p:nvSpPr>
        <p:spPr>
          <a:xfrm>
            <a:off x="3697553" y="113299"/>
            <a:ext cx="4949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I. BỘ ĂN SÂU BỌ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1" y="3422073"/>
            <a:ext cx="5195455" cy="33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ole hunt - Chuột trù săn mồ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7709"/>
          </a:xfrm>
        </p:spPr>
      </p:pic>
    </p:spTree>
    <p:extLst>
      <p:ext uri="{BB962C8B-B14F-4D97-AF65-F5344CB8AC3E}">
        <p14:creationId xmlns:p14="http://schemas.microsoft.com/office/powerpoint/2010/main" val="11266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966279"/>
          </a:xfrm>
        </p:spPr>
      </p:pic>
      <p:sp>
        <p:nvSpPr>
          <p:cNvPr id="5" name="Rectangle 4"/>
          <p:cNvSpPr/>
          <p:nvPr/>
        </p:nvSpPr>
        <p:spPr>
          <a:xfrm>
            <a:off x="3453353" y="113299"/>
            <a:ext cx="5437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II. BỘ GẶM NHẤM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" y="1825625"/>
            <a:ext cx="5181600" cy="3966279"/>
          </a:xfrm>
        </p:spPr>
      </p:pic>
    </p:spTree>
    <p:extLst>
      <p:ext uri="{BB962C8B-B14F-4D97-AF65-F5344CB8AC3E}">
        <p14:creationId xmlns:p14="http://schemas.microsoft.com/office/powerpoint/2010/main" val="37704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44447"/>
            <a:ext cx="5181600" cy="51403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3600" b="1" baseline="-25000" dirty="0"/>
              <a:t>+ </a:t>
            </a:r>
            <a:r>
              <a:rPr lang="pt-BR" sz="3600" baseline="-25000" dirty="0"/>
              <a:t>Đại diện: Chuột đồng, nhím, sóc, thỏ...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3600" baseline="-25000" dirty="0"/>
              <a:t>+ Đặc điểm đặc trưng: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3600" baseline="-25000" dirty="0"/>
              <a:t>+ Răng cửa lớn, cong, luôn mọc dài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3600" baseline="-25000" dirty="0"/>
              <a:t>+ Thiếu răng nanh, có khoảng trống hàm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3600" baseline="-25000" dirty="0">
                <a:sym typeface="Wingdings" panose="05000000000000000000" pitchFamily="2" charset="2"/>
              </a:rPr>
              <a:t></a:t>
            </a:r>
            <a:r>
              <a:rPr lang="pt-BR" sz="3600" baseline="-25000" dirty="0"/>
              <a:t> Có cấu tạo thích nghi với chế độ gặm nhấm</a:t>
            </a:r>
            <a:endParaRPr lang="en-US" sz="3600" baseline="-25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aseline="-25000" dirty="0"/>
              <a:t>+ Vai trò có lợi: Du lịch, Giải trí 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aseline="-25000" dirty="0"/>
              <a:t>+ Hại: Phá hại nền nông nghiệp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446139" y="113299"/>
            <a:ext cx="545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II. BỘ GẶM NHẤM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12" y="1367271"/>
            <a:ext cx="4286250" cy="2276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76" y="3796145"/>
            <a:ext cx="2689730" cy="2923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3" y="3796145"/>
            <a:ext cx="2703509" cy="28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449</Words>
  <Application>Microsoft Office PowerPoint</Application>
  <PresentationFormat>Widescreen</PresentationFormat>
  <Paragraphs>81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Ô CHỮ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Version 2</dc:creator>
  <cp:lastModifiedBy>Windows 10 Version 2</cp:lastModifiedBy>
  <cp:revision>11</cp:revision>
  <dcterms:created xsi:type="dcterms:W3CDTF">2017-03-05T22:52:27Z</dcterms:created>
  <dcterms:modified xsi:type="dcterms:W3CDTF">2017-03-05T23:40:06Z</dcterms:modified>
</cp:coreProperties>
</file>